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121" d="100"/>
          <a:sy n="121" d="100"/>
        </p:scale>
        <p:origin x="1904" y="1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7979638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5715911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6777773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823622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814284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9113892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1493927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386487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7159883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0304081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5839538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0D3ACF-A377-4B76-B9D4-A18A3CE1BE23}" type="datetimeFigureOut">
              <a:rPr lang="en-IN" smtClean="0"/>
              <a:t>12/10/22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2B6F46-35BD-4768-8ECC-DF219569CB39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8635646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6804248" y="4662899"/>
            <a:ext cx="2879881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/>
              <a:t>10% </a:t>
            </a:r>
          </a:p>
          <a:p>
            <a:pPr algn="ctr"/>
            <a:endParaRPr lang="en-US" sz="1200" dirty="0"/>
          </a:p>
          <a:p>
            <a:pPr algn="ctr"/>
            <a:r>
              <a:rPr lang="en-US" sz="1200" dirty="0"/>
              <a:t>Denaturing PAGE Gel</a:t>
            </a:r>
          </a:p>
          <a:p>
            <a:pPr algn="ctr"/>
            <a:endParaRPr lang="en-US" sz="1200" dirty="0"/>
          </a:p>
          <a:p>
            <a:pPr algn="ctr"/>
            <a:r>
              <a:rPr lang="en-US" sz="1200" dirty="0"/>
              <a:t>600 Volt</a:t>
            </a:r>
          </a:p>
          <a:p>
            <a:pPr algn="ctr"/>
            <a:endParaRPr lang="en-US" sz="1200" dirty="0"/>
          </a:p>
          <a:p>
            <a:pPr algn="ctr"/>
            <a:r>
              <a:rPr lang="en-US" sz="1200" dirty="0"/>
              <a:t>For 50 ml Volume</a:t>
            </a:r>
          </a:p>
          <a:p>
            <a:pPr algn="ctr"/>
            <a:r>
              <a:rPr lang="en-US" sz="1200" dirty="0"/>
              <a:t>12.5 ml 40% Acrylamide</a:t>
            </a:r>
          </a:p>
          <a:p>
            <a:pPr algn="ctr"/>
            <a:r>
              <a:rPr lang="en-US" sz="1200" dirty="0"/>
              <a:t>5 ml 10X TBE</a:t>
            </a:r>
          </a:p>
          <a:p>
            <a:pPr algn="ctr"/>
            <a:r>
              <a:rPr lang="en-US" sz="1200" dirty="0"/>
              <a:t>21 </a:t>
            </a:r>
            <a:r>
              <a:rPr lang="en-US" sz="1200" dirty="0" err="1"/>
              <a:t>gm</a:t>
            </a:r>
            <a:r>
              <a:rPr lang="en-US" sz="1200" dirty="0"/>
              <a:t> Urea</a:t>
            </a:r>
            <a:endParaRPr lang="en-IN" sz="1200" dirty="0"/>
          </a:p>
        </p:txBody>
      </p:sp>
      <p:sp>
        <p:nvSpPr>
          <p:cNvPr id="4" name="TextBox 3"/>
          <p:cNvSpPr txBox="1"/>
          <p:nvPr/>
        </p:nvSpPr>
        <p:spPr>
          <a:xfrm>
            <a:off x="6948264" y="1011209"/>
            <a:ext cx="2592288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Lane 0 : NTC</a:t>
            </a:r>
          </a:p>
          <a:p>
            <a:pPr algn="ctr"/>
            <a:r>
              <a:rPr lang="en-US" sz="1600" dirty="0">
                <a:solidFill>
                  <a:schemeClr val="accent2">
                    <a:lumMod val="75000"/>
                  </a:schemeClr>
                </a:solidFill>
              </a:rPr>
              <a:t>Lane 1 : NPC pDI1</a:t>
            </a:r>
          </a:p>
          <a:p>
            <a:pPr algn="ctr"/>
            <a:r>
              <a:rPr lang="en-US" sz="1600" dirty="0">
                <a:solidFill>
                  <a:schemeClr val="accent2">
                    <a:lumMod val="75000"/>
                  </a:schemeClr>
                </a:solidFill>
              </a:rPr>
              <a:t>Lane 2 : NPC pDI1</a:t>
            </a:r>
          </a:p>
          <a:p>
            <a:pPr algn="ctr"/>
            <a:r>
              <a:rPr lang="en-US" sz="1600" dirty="0">
                <a:solidFill>
                  <a:schemeClr val="accent2">
                    <a:lumMod val="75000"/>
                  </a:schemeClr>
                </a:solidFill>
              </a:rPr>
              <a:t>Lane 3 : 0.5 pDI1</a:t>
            </a:r>
          </a:p>
          <a:p>
            <a:pPr algn="ctr"/>
            <a:r>
              <a:rPr lang="en-US" sz="1600" dirty="0">
                <a:solidFill>
                  <a:schemeClr val="accent2">
                    <a:lumMod val="75000"/>
                  </a:schemeClr>
                </a:solidFill>
              </a:rPr>
              <a:t>Lane4: 0.5 pDI1</a:t>
            </a:r>
          </a:p>
          <a:p>
            <a:pPr algn="ctr"/>
            <a:endParaRPr lang="en-US" sz="1600" dirty="0"/>
          </a:p>
          <a:p>
            <a:pPr algn="ctr"/>
            <a:r>
              <a:rPr lang="en-US" sz="1600" dirty="0">
                <a:solidFill>
                  <a:schemeClr val="accent5">
                    <a:lumMod val="75000"/>
                  </a:schemeClr>
                </a:solidFill>
              </a:rPr>
              <a:t>Lane 5 : NPC pDI2</a:t>
            </a:r>
          </a:p>
          <a:p>
            <a:pPr algn="ctr"/>
            <a:r>
              <a:rPr lang="en-US" sz="1600" dirty="0">
                <a:solidFill>
                  <a:schemeClr val="accent5">
                    <a:lumMod val="75000"/>
                  </a:schemeClr>
                </a:solidFill>
              </a:rPr>
              <a:t>Lane 6: NPC pDI2</a:t>
            </a:r>
          </a:p>
          <a:p>
            <a:pPr algn="ctr"/>
            <a:r>
              <a:rPr lang="en-US" sz="1600" dirty="0">
                <a:solidFill>
                  <a:schemeClr val="accent5">
                    <a:lumMod val="75000"/>
                  </a:schemeClr>
                </a:solidFill>
              </a:rPr>
              <a:t>Lane 7 :  0.5 pDI2</a:t>
            </a:r>
          </a:p>
          <a:p>
            <a:pPr algn="ctr"/>
            <a:r>
              <a:rPr lang="en-US" sz="1600" dirty="0">
                <a:solidFill>
                  <a:schemeClr val="accent5">
                    <a:lumMod val="75000"/>
                  </a:schemeClr>
                </a:solidFill>
              </a:rPr>
              <a:t>Lane 8 :  0.5 pDI2</a:t>
            </a:r>
          </a:p>
          <a:p>
            <a:pPr algn="ctr"/>
            <a:endParaRPr lang="en-US" sz="1600" dirty="0">
              <a:solidFill>
                <a:schemeClr val="accent5">
                  <a:lumMod val="75000"/>
                </a:schemeClr>
              </a:solidFill>
            </a:endParaRPr>
          </a:p>
          <a:p>
            <a:pPr algn="ctr"/>
            <a:r>
              <a:rPr lang="en-US" sz="1600" dirty="0">
                <a:solidFill>
                  <a:schemeClr val="accent6">
                    <a:lumMod val="75000"/>
                  </a:schemeClr>
                </a:solidFill>
              </a:rPr>
              <a:t>Lane 9 :  NPC pDI4</a:t>
            </a:r>
          </a:p>
          <a:p>
            <a:pPr algn="ctr"/>
            <a:r>
              <a:rPr lang="en-US" sz="1600" dirty="0">
                <a:solidFill>
                  <a:schemeClr val="accent6">
                    <a:lumMod val="75000"/>
                  </a:schemeClr>
                </a:solidFill>
              </a:rPr>
              <a:t>Lane 10 :  NPC pDI4</a:t>
            </a:r>
          </a:p>
          <a:p>
            <a:pPr algn="ctr"/>
            <a:r>
              <a:rPr lang="en-US" sz="1600" dirty="0">
                <a:solidFill>
                  <a:schemeClr val="accent6">
                    <a:lumMod val="75000"/>
                  </a:schemeClr>
                </a:solidFill>
              </a:rPr>
              <a:t>Lane 11 :  0.5 pDI4</a:t>
            </a:r>
          </a:p>
          <a:p>
            <a:pPr algn="ctr"/>
            <a:r>
              <a:rPr lang="en-US" sz="1600" dirty="0">
                <a:solidFill>
                  <a:schemeClr val="accent6">
                    <a:lumMod val="75000"/>
                  </a:schemeClr>
                </a:solidFill>
              </a:rPr>
              <a:t>Lane 12 :  0.5 pDI4</a:t>
            </a:r>
          </a:p>
          <a:p>
            <a:pPr algn="ctr"/>
            <a:endParaRPr lang="en-US" sz="16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7686456" y="703729"/>
            <a:ext cx="127803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HS_10.09.2022</a:t>
            </a:r>
            <a:endParaRPr lang="en-IN" sz="1200" dirty="0"/>
          </a:p>
        </p:txBody>
      </p:sp>
      <p:grpSp>
        <p:nvGrpSpPr>
          <p:cNvPr id="6" name="Group 5"/>
          <p:cNvGrpSpPr/>
          <p:nvPr/>
        </p:nvGrpSpPr>
        <p:grpSpPr>
          <a:xfrm>
            <a:off x="56353" y="1196752"/>
            <a:ext cx="7611991" cy="4868391"/>
            <a:chOff x="8095" y="1811490"/>
            <a:chExt cx="7611991" cy="4868391"/>
          </a:xfrm>
        </p:grpSpPr>
        <p:sp>
          <p:nvSpPr>
            <p:cNvPr id="5" name="TextBox 4"/>
            <p:cNvSpPr txBox="1"/>
            <p:nvPr/>
          </p:nvSpPr>
          <p:spPr>
            <a:xfrm>
              <a:off x="3203848" y="2803324"/>
              <a:ext cx="5760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Arial" pitchFamily="34" charset="0"/>
                  <a:cs typeface="Arial" pitchFamily="34" charset="0"/>
                </a:rPr>
                <a:t>50</a:t>
              </a:r>
              <a:endParaRPr lang="en-IN" sz="1200" dirty="0">
                <a:latin typeface="Arial" pitchFamily="34" charset="0"/>
                <a:cs typeface="Arial" pitchFamily="34" charset="0"/>
              </a:endParaRPr>
            </a:p>
          </p:txBody>
        </p:sp>
        <p:pic>
          <p:nvPicPr>
            <p:cNvPr id="10" name="Picture 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8095" y="1811490"/>
              <a:ext cx="7413593" cy="486839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11" name="TextBox 10"/>
            <p:cNvSpPr txBox="1"/>
            <p:nvPr/>
          </p:nvSpPr>
          <p:spPr>
            <a:xfrm>
              <a:off x="3173216" y="4314650"/>
              <a:ext cx="5760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Arial" pitchFamily="34" charset="0"/>
                  <a:cs typeface="Arial" pitchFamily="34" charset="0"/>
                </a:rPr>
                <a:t>50</a:t>
              </a:r>
              <a:endParaRPr lang="en-IN" sz="12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3101966" y="3234530"/>
              <a:ext cx="5760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Arial" pitchFamily="34" charset="0"/>
                  <a:cs typeface="Arial" pitchFamily="34" charset="0"/>
                </a:rPr>
                <a:t>100</a:t>
              </a:r>
              <a:endParaRPr lang="en-IN" sz="12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3101208" y="2838107"/>
              <a:ext cx="5760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Arial" pitchFamily="34" charset="0"/>
                  <a:cs typeface="Arial" pitchFamily="34" charset="0"/>
                </a:rPr>
                <a:t>150</a:t>
              </a:r>
              <a:endParaRPr lang="en-IN" sz="12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3101208" y="2611808"/>
              <a:ext cx="5760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Arial" pitchFamily="34" charset="0"/>
                  <a:cs typeface="Arial" pitchFamily="34" charset="0"/>
                </a:rPr>
                <a:t>200</a:t>
              </a:r>
              <a:endParaRPr lang="en-IN" sz="12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7044022" y="4314650"/>
              <a:ext cx="5760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Arial" pitchFamily="34" charset="0"/>
                  <a:cs typeface="Arial" pitchFamily="34" charset="0"/>
                </a:rPr>
                <a:t>50</a:t>
              </a:r>
              <a:endParaRPr lang="en-IN" sz="12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6972772" y="3234530"/>
              <a:ext cx="5760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Arial" pitchFamily="34" charset="0"/>
                  <a:cs typeface="Arial" pitchFamily="34" charset="0"/>
                </a:rPr>
                <a:t>100</a:t>
              </a:r>
              <a:endParaRPr lang="en-IN" sz="12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6972014" y="2802482"/>
              <a:ext cx="5760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Arial" pitchFamily="34" charset="0"/>
                  <a:cs typeface="Arial" pitchFamily="34" charset="0"/>
                </a:rPr>
                <a:t>150</a:t>
              </a:r>
              <a:endParaRPr lang="en-IN" sz="120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" name="TextBox 17"/>
            <p:cNvSpPr txBox="1"/>
            <p:nvPr/>
          </p:nvSpPr>
          <p:spPr>
            <a:xfrm>
              <a:off x="6972014" y="2586458"/>
              <a:ext cx="5760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Arial" pitchFamily="34" charset="0"/>
                  <a:cs typeface="Arial" pitchFamily="34" charset="0"/>
                </a:rPr>
                <a:t>200</a:t>
              </a:r>
              <a:endParaRPr lang="en-IN" sz="1200" dirty="0">
                <a:latin typeface="Arial" pitchFamily="34" charset="0"/>
                <a:cs typeface="Arial" pitchFamily="34" charset="0"/>
              </a:endParaRPr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0" y="116632"/>
            <a:ext cx="9144000" cy="3693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Primer Extension Assay</a:t>
            </a:r>
            <a:endParaRPr lang="en-IN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4C3830E-91C4-A62B-663E-42CDC8500751}"/>
              </a:ext>
            </a:extLst>
          </p:cNvPr>
          <p:cNvSpPr txBox="1"/>
          <p:nvPr/>
        </p:nvSpPr>
        <p:spPr>
          <a:xfrm>
            <a:off x="321665" y="1100924"/>
            <a:ext cx="53114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err="1">
                <a:latin typeface="Arial" panose="020B0604020202020204" pitchFamily="34" charset="0"/>
                <a:cs typeface="Arial" panose="020B0604020202020204" pitchFamily="34" charset="0"/>
              </a:rPr>
              <a:t>pDNA</a:t>
            </a:r>
            <a:endParaRPr lang="en-IN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833B01BC-A89B-3AC3-1703-4D2F7113AF6A}"/>
              </a:ext>
            </a:extLst>
          </p:cNvPr>
          <p:cNvCxnSpPr/>
          <p:nvPr/>
        </p:nvCxnSpPr>
        <p:spPr>
          <a:xfrm>
            <a:off x="877131" y="1287770"/>
            <a:ext cx="540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4" name="TextBox 33">
            <a:extLst>
              <a:ext uri="{FF2B5EF4-FFF2-40B4-BE49-F238E27FC236}">
                <a16:creationId xmlns:a16="http://schemas.microsoft.com/office/drawing/2014/main" id="{C1994207-2550-40C8-6F21-48DE23C1909D}"/>
              </a:ext>
            </a:extLst>
          </p:cNvPr>
          <p:cNvSpPr txBox="1"/>
          <p:nvPr/>
        </p:nvSpPr>
        <p:spPr>
          <a:xfrm>
            <a:off x="755576" y="1063769"/>
            <a:ext cx="9332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Wild type</a:t>
            </a:r>
            <a:endParaRPr lang="en-IN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F36697BC-CB8E-0F47-67BA-C0DDC4F1218A}"/>
              </a:ext>
            </a:extLst>
          </p:cNvPr>
          <p:cNvSpPr txBox="1"/>
          <p:nvPr/>
        </p:nvSpPr>
        <p:spPr>
          <a:xfrm>
            <a:off x="1645618" y="1075644"/>
            <a:ext cx="96953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Mutant</a:t>
            </a:r>
            <a:endParaRPr lang="en-IN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25EA5D9D-2D4A-84BC-CD6B-40E415E14EB2}"/>
              </a:ext>
            </a:extLst>
          </p:cNvPr>
          <p:cNvSpPr txBox="1"/>
          <p:nvPr/>
        </p:nvSpPr>
        <p:spPr>
          <a:xfrm>
            <a:off x="2239305" y="1075728"/>
            <a:ext cx="96953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Mutant 1</a:t>
            </a:r>
            <a:endParaRPr lang="en-IN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833B01BC-A89B-3AC3-1703-4D2F7113AF6A}"/>
              </a:ext>
            </a:extLst>
          </p:cNvPr>
          <p:cNvCxnSpPr/>
          <p:nvPr/>
        </p:nvCxnSpPr>
        <p:spPr>
          <a:xfrm>
            <a:off x="1691680" y="1280635"/>
            <a:ext cx="540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833B01BC-A89B-3AC3-1703-4D2F7113AF6A}"/>
              </a:ext>
            </a:extLst>
          </p:cNvPr>
          <p:cNvCxnSpPr/>
          <p:nvPr/>
        </p:nvCxnSpPr>
        <p:spPr>
          <a:xfrm>
            <a:off x="2339752" y="1280635"/>
            <a:ext cx="540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24C3830E-91C4-A62B-663E-42CDC8500751}"/>
              </a:ext>
            </a:extLst>
          </p:cNvPr>
          <p:cNvSpPr txBox="1"/>
          <p:nvPr/>
        </p:nvSpPr>
        <p:spPr>
          <a:xfrm>
            <a:off x="4205104" y="1088361"/>
            <a:ext cx="53114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err="1">
                <a:latin typeface="Arial" panose="020B0604020202020204" pitchFamily="34" charset="0"/>
                <a:cs typeface="Arial" panose="020B0604020202020204" pitchFamily="34" charset="0"/>
              </a:rPr>
              <a:t>pDNA</a:t>
            </a:r>
            <a:endParaRPr lang="en-IN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833B01BC-A89B-3AC3-1703-4D2F7113AF6A}"/>
              </a:ext>
            </a:extLst>
          </p:cNvPr>
          <p:cNvCxnSpPr/>
          <p:nvPr/>
        </p:nvCxnSpPr>
        <p:spPr>
          <a:xfrm>
            <a:off x="4760570" y="1298957"/>
            <a:ext cx="540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C1994207-2550-40C8-6F21-48DE23C1909D}"/>
              </a:ext>
            </a:extLst>
          </p:cNvPr>
          <p:cNvSpPr txBox="1"/>
          <p:nvPr/>
        </p:nvSpPr>
        <p:spPr>
          <a:xfrm>
            <a:off x="4639015" y="1074956"/>
            <a:ext cx="9332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Wild type</a:t>
            </a:r>
            <a:endParaRPr lang="en-IN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36697BC-CB8E-0F47-67BA-C0DDC4F1218A}"/>
              </a:ext>
            </a:extLst>
          </p:cNvPr>
          <p:cNvSpPr txBox="1"/>
          <p:nvPr/>
        </p:nvSpPr>
        <p:spPr>
          <a:xfrm>
            <a:off x="5529057" y="1086831"/>
            <a:ext cx="96953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Mutant</a:t>
            </a:r>
            <a:endParaRPr lang="en-IN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25EA5D9D-2D4A-84BC-CD6B-40E415E14EB2}"/>
              </a:ext>
            </a:extLst>
          </p:cNvPr>
          <p:cNvSpPr txBox="1"/>
          <p:nvPr/>
        </p:nvSpPr>
        <p:spPr>
          <a:xfrm>
            <a:off x="6122744" y="1086915"/>
            <a:ext cx="96953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Mutant 1</a:t>
            </a:r>
            <a:endParaRPr lang="en-IN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833B01BC-A89B-3AC3-1703-4D2F7113AF6A}"/>
              </a:ext>
            </a:extLst>
          </p:cNvPr>
          <p:cNvCxnSpPr/>
          <p:nvPr/>
        </p:nvCxnSpPr>
        <p:spPr>
          <a:xfrm>
            <a:off x="5575119" y="1291822"/>
            <a:ext cx="540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833B01BC-A89B-3AC3-1703-4D2F7113AF6A}"/>
              </a:ext>
            </a:extLst>
          </p:cNvPr>
          <p:cNvCxnSpPr/>
          <p:nvPr/>
        </p:nvCxnSpPr>
        <p:spPr>
          <a:xfrm>
            <a:off x="6223191" y="1291822"/>
            <a:ext cx="540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704958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130</TotalTime>
  <Words>113</Words>
  <Application>Microsoft Macintosh PowerPoint</Application>
  <PresentationFormat>On-screen Show (4:3)</PresentationFormat>
  <Paragraphs>44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SCR LAB 4</dc:creator>
  <cp:lastModifiedBy>Dahal, Sumedha/Sloan Kettering Institute</cp:lastModifiedBy>
  <cp:revision>11</cp:revision>
  <dcterms:created xsi:type="dcterms:W3CDTF">2022-09-10T06:08:59Z</dcterms:created>
  <dcterms:modified xsi:type="dcterms:W3CDTF">2022-10-12T19:13:14Z</dcterms:modified>
</cp:coreProperties>
</file>

<file path=docProps/thumbnail.jpeg>
</file>